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2" r:id="rId4"/>
    <p:sldId id="263" r:id="rId5"/>
    <p:sldId id="260" r:id="rId6"/>
    <p:sldId id="261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Marcador de Posição da Data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CA55E3C8-42BD-48C9-8D15-37E6E35BE7E3}" type="datetime1">
              <a:rPr lang="en-GB"/>
              <a:pPr lvl="0"/>
              <a:t>28/05/2014</a:t>
            </a:fld>
            <a:endParaRPr lang="en-GB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Marcador de Posição de Notas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6" name="Marcador de Posição do Rodapé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Marcador de Posição do Número do Diapositivo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2C7C12F-3526-4861-A84E-22CC63A67C8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684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pt-PT" sz="2400">
                <a:solidFill>
                  <a:srgbClr val="C00000"/>
                </a:solidFill>
              </a:rPr>
              <a:t>I </a:t>
            </a:r>
            <a:r>
              <a:rPr lang="en-GB" sz="2400">
                <a:solidFill>
                  <a:srgbClr val="C00000"/>
                </a:solidFill>
              </a:rPr>
              <a:t>found this, but I think that this projects are not important. Use information from others students  works </a:t>
            </a:r>
          </a:p>
        </p:txBody>
      </p:sp>
      <p:sp>
        <p:nvSpPr>
          <p:cNvPr id="4" name="Marcador de Posição do Número do Diapositivo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BAFF088-869E-4DB2-97C7-D27685AFB72E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37559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-3172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943"/>
              <a:gd name="f7" fmla="val 1123"/>
              <a:gd name="f8" fmla="val 3270"/>
              <a:gd name="f9" fmla="val 1127"/>
              <a:gd name="f10" fmla="val 3272"/>
              <a:gd name="f11" fmla="val 1133"/>
              <a:gd name="f12" fmla="val 3275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810002" y="1449150"/>
            <a:ext cx="10572000" cy="297105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810002" y="5280842"/>
            <a:ext cx="10572000" cy="434970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pt-PT"/>
              <a:t>Faça clique para editar o estilo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61F106-A50A-4157-A815-5C894B408676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0CF16F-5105-4107-A114-F00D05EFC1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9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10002" y="4800600"/>
            <a:ext cx="10561420" cy="566735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Picture Placeholder 14"/>
          <p:cNvSpPr txBox="1">
            <a:spLocks noGrp="1"/>
          </p:cNvSpPr>
          <p:nvPr>
            <p:ph type="pic" idx="4294967295"/>
          </p:nvPr>
        </p:nvSpPr>
        <p:spPr>
          <a:xfrm>
            <a:off x="0" y="0"/>
            <a:ext cx="12191996" cy="4800600"/>
          </a:xfrm>
          <a:ln w="9528" cap="rnd">
            <a:solidFill>
              <a:srgbClr val="636363"/>
            </a:solidFill>
            <a:prstDash val="solid"/>
          </a:ln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pt-PT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810002" y="5367335"/>
            <a:ext cx="10561420" cy="493711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C27CEE-3AA2-4276-9FC4-1D7C59BCBA50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0E79DB-201E-4890-92B7-9738C441D8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2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631694" y="1081451"/>
            <a:ext cx="6332412" cy="3239188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850986" y="1238499"/>
            <a:ext cx="5893838" cy="2645907"/>
          </a:xfrm>
        </p:spPr>
        <p:txBody>
          <a:bodyPr/>
          <a:lstStyle>
            <a:lvl1pPr>
              <a:defRPr sz="420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53190" y="4443682"/>
            <a:ext cx="5891634" cy="713241"/>
          </a:xfrm>
        </p:spPr>
        <p:txBody>
          <a:bodyPr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7574642" y="1081451"/>
            <a:ext cx="3810003" cy="4075462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490674-0722-4A01-95B3-FFE5D8D197DC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8F46B3-9789-4063-A98B-B7B767BE5AD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46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1140887" y="2286585"/>
            <a:ext cx="4895112" cy="250397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357088" y="2435952"/>
            <a:ext cx="4382518" cy="200778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6155996" y="2286000"/>
            <a:ext cx="4880299" cy="2295528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A79FF6-918B-4048-8FC0-E90E62328FA6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64DA41-A252-433F-A1F6-2E5404B319D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70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8011F9-CE84-4949-A087-97351288E412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DB72FD-3158-4599-93EA-9B313E84F65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51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7669648" y="446090"/>
            <a:ext cx="4522348" cy="5414957"/>
          </a:xfrm>
          <a:custGeom>
            <a:avLst/>
            <a:gdLst>
              <a:gd name="f0" fmla="val w"/>
              <a:gd name="f1" fmla="val h"/>
              <a:gd name="f2" fmla="val 0"/>
              <a:gd name="f3" fmla="val 2879"/>
              <a:gd name="f4" fmla="val 4320"/>
              <a:gd name="f5" fmla="val 183"/>
              <a:gd name="f6" fmla="val 1197"/>
              <a:gd name="f7" fmla="val 8"/>
              <a:gd name="f8" fmla="val 1372"/>
              <a:gd name="f9" fmla="val 6"/>
              <a:gd name="f10" fmla="val 1376"/>
              <a:gd name="f11" fmla="val 3"/>
              <a:gd name="f12" fmla="val 1382"/>
              <a:gd name="f13" fmla="val 1387"/>
              <a:gd name="f14" fmla="val 1393"/>
              <a:gd name="f15" fmla="val 1399"/>
              <a:gd name="f16" fmla="val 1404"/>
              <a:gd name="f17" fmla="val 1410"/>
              <a:gd name="f18" fmla="val 1414"/>
              <a:gd name="f19" fmla="val 1589"/>
              <a:gd name="f20" fmla="*/ f0 1 2879"/>
              <a:gd name="f21" fmla="*/ f1 1 4320"/>
              <a:gd name="f22" fmla="+- f4 0 f2"/>
              <a:gd name="f23" fmla="+- f3 0 f2"/>
              <a:gd name="f24" fmla="*/ f23 1 2879"/>
              <a:gd name="f25" fmla="*/ f22 1 4320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2879" h="4320">
                <a:moveTo>
                  <a:pt x="f5" y="f2"/>
                </a:moveTo>
                <a:lnTo>
                  <a:pt x="f5" y="f6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2" y="f15"/>
                </a:lnTo>
                <a:lnTo>
                  <a:pt x="f11" y="f16"/>
                </a:lnTo>
                <a:lnTo>
                  <a:pt x="f9" y="f17"/>
                </a:lnTo>
                <a:lnTo>
                  <a:pt x="f7" y="f18"/>
                </a:lnTo>
                <a:lnTo>
                  <a:pt x="f5" y="f19"/>
                </a:lnTo>
                <a:lnTo>
                  <a:pt x="f5" y="f4"/>
                </a:lnTo>
                <a:lnTo>
                  <a:pt x="f3" y="f4"/>
                </a:lnTo>
                <a:lnTo>
                  <a:pt x="f3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183541" y="586166"/>
            <a:ext cx="2494794" cy="513479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10002" y="446090"/>
            <a:ext cx="6611541" cy="5414957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31A93C-44F8-42F2-9A25-0E90EBD0C8AA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294A5F-3FF3-4DA8-8C95-AFA0C3FA65F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1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554571" cy="36365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40F0A6-9180-4E96-A65D-197FB2C4370F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00B681-67D8-4AD8-930C-8F376FF645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60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/>
          <p:nvPr/>
        </p:nvSpPr>
        <p:spPr>
          <a:xfrm>
            <a:off x="0" y="0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4817"/>
              <a:gd name="f7" fmla="val 4637"/>
              <a:gd name="f8" fmla="val 3270"/>
              <a:gd name="f9" fmla="val 4633"/>
              <a:gd name="f10" fmla="val 3272"/>
              <a:gd name="f11" fmla="val 4627"/>
              <a:gd name="f12" fmla="val 3275"/>
              <a:gd name="f13" fmla="val 4621"/>
              <a:gd name="f14" fmla="val 4616"/>
              <a:gd name="f15" fmla="val 4610"/>
              <a:gd name="f16" fmla="val 4605"/>
              <a:gd name="f17" fmla="val 4599"/>
              <a:gd name="f18" fmla="val 4595"/>
              <a:gd name="f19" fmla="val 441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2" y="f2"/>
                </a:moveTo>
                <a:lnTo>
                  <a:pt x="f3" y="f2"/>
                </a:lnTo>
                <a:lnTo>
                  <a:pt x="f3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2" y="f5"/>
                </a:lnTo>
                <a:lnTo>
                  <a:pt x="f2" y="f2"/>
                </a:lnTo>
                <a:lnTo>
                  <a:pt x="f2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810002" y="2951399"/>
            <a:ext cx="10561420" cy="14688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10002" y="5281199"/>
            <a:ext cx="10561420" cy="433955"/>
          </a:xfrm>
        </p:spPr>
        <p:txBody>
          <a:bodyPr anchor="t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B32ABD-31B5-417B-A7C9-85F203FE72C1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3E5BCC-EAEE-4068-9FF0-B011CF25AB7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37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5185873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87415" y="2222284"/>
            <a:ext cx="5194587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7B8FD8-0F69-4D21-A295-EAC63159B6B9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64BAB1-3719-4099-9FD6-165D2C944C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5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14730" y="2174872"/>
            <a:ext cx="5189860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814730" y="2751136"/>
            <a:ext cx="5189860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187415" y="2174872"/>
            <a:ext cx="5194587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187415" y="2751136"/>
            <a:ext cx="5194587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B1B311-7188-4703-AE60-B65E850554C2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826B16-94A8-4EFA-B89A-BB29D20ECC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41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64A465-E535-41A0-9400-F88F858615B3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BABE07-9EE7-4E91-A322-6F77C3152A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96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532087-1711-404A-A5A1-169B0485EBA6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65DA9D-11E9-4A12-8AE0-1D6FECFCD5E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23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1073148" y="446090"/>
            <a:ext cx="3547533" cy="181465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073148" y="446090"/>
            <a:ext cx="3547533" cy="1618396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855628" y="446090"/>
            <a:ext cx="6252630" cy="541496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1073148" y="2260735"/>
            <a:ext cx="3547533" cy="360031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AF06DE-372A-4FEE-8E75-A141594A7F29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2C51A-5889-4A4A-B31C-3B3A493732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13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14730" y="727524"/>
            <a:ext cx="4852985" cy="1617162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Picture Placeholder 11"/>
          <p:cNvSpPr txBox="1">
            <a:spLocks noGrp="1"/>
          </p:cNvSpPr>
          <p:nvPr>
            <p:ph type="pic" idx="1"/>
          </p:nvPr>
        </p:nvSpPr>
        <p:spPr>
          <a:xfrm>
            <a:off x="6098115" y="0"/>
            <a:ext cx="6093881" cy="6858000"/>
          </a:xfrm>
          <a:ln w="9528">
            <a:solidFill>
              <a:srgbClr val="636363"/>
            </a:solidFill>
            <a:prstDash val="solid"/>
            <a:round/>
          </a:ln>
        </p:spPr>
        <p:txBody>
          <a:bodyPr anchor="t" anchorCtr="1"/>
          <a:lstStyle>
            <a:lvl1pPr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pt-PT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14730" y="2344686"/>
            <a:ext cx="4852985" cy="3516361"/>
          </a:xfrm>
        </p:spPr>
        <p:txBody>
          <a:bodyPr anchor="t"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>
          <a:xfrm>
            <a:off x="3885806" y="6041358"/>
            <a:ext cx="97688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90C07C7-F2AC-4FAA-9972-0FFA6C089DD7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>
          <a:xfrm>
            <a:off x="590391" y="6041358"/>
            <a:ext cx="329541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862687" y="5915884"/>
            <a:ext cx="1062157" cy="490603"/>
          </a:xfrm>
        </p:spPr>
        <p:txBody>
          <a:bodyPr/>
          <a:lstStyle>
            <a:lvl1pPr>
              <a:defRPr/>
            </a:lvl1pPr>
          </a:lstStyle>
          <a:p>
            <a:pPr lvl="0"/>
            <a:fld id="{9EBC46EF-784F-4C7B-A881-FEFFBD70AE5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669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10002" y="447187"/>
            <a:ext cx="10572000" cy="970452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60000"/>
              </a:srgbClr>
            </a:outerShdw>
          </a:effectLst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pt-PT"/>
              <a:t>Clique para editar o estilo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10002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51512" y="6041358"/>
            <a:ext cx="864431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9334624" y="6041358"/>
            <a:ext cx="13437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75F3A5B0-0497-452D-A58A-D8B032F38930}" type="datetime1">
              <a:rPr lang="en-US"/>
              <a:pPr lvl="0"/>
              <a:t>5/28/2014</a:t>
            </a:fld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678326" y="5915884"/>
            <a:ext cx="1062157" cy="490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10799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000" b="0" i="0" u="none" strike="noStrike" kern="1200" cap="none" spc="0" baseline="0">
                <a:solidFill>
                  <a:srgbClr val="00C6BB"/>
                </a:solidFill>
                <a:uFillTx/>
                <a:latin typeface="Century Gothic"/>
              </a:defRPr>
            </a:lvl1pPr>
          </a:lstStyle>
          <a:p>
            <a:pPr lvl="0"/>
            <a:fld id="{0C6C7D14-0E10-4753-9059-BD7BCF7CD81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4000" b="1" i="0" u="none" strike="noStrike" kern="1200" cap="none" spc="0" baseline="0">
          <a:solidFill>
            <a:srgbClr val="FEFEFE"/>
          </a:solidFill>
          <a:uFillTx/>
          <a:latin typeface="Century Gothic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pt-PT" sz="1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pt-PT" sz="1600" b="0" i="0" u="none" strike="noStrike" kern="1200" cap="none" spc="0" baseline="0">
          <a:solidFill>
            <a:srgbClr val="FFFFFF"/>
          </a:solidFill>
          <a:uFillTx/>
          <a:latin typeface="Century Gothic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pt-PT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pt-PT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pt-PT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 name="Slide1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4"/>
          <p:cNvSpPr/>
          <p:nvPr/>
        </p:nvSpPr>
        <p:spPr>
          <a:xfrm>
            <a:off x="543976" y="420084"/>
            <a:ext cx="10940750" cy="70788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PT" sz="4000" b="1" i="0" u="none" strike="noStrike" kern="1200" cap="none" spc="0" baseline="0">
                <a:solidFill>
                  <a:srgbClr val="FFFFFF"/>
                </a:solidFill>
                <a:effectLst>
                  <a:outerShdw dist="22860" dir="5400000">
                    <a:srgbClr val="000000"/>
                  </a:outerShdw>
                </a:effectLst>
                <a:uFillTx/>
                <a:latin typeface="Calibri"/>
              </a:rPr>
              <a:t>THE EUROPEAN UNION AND THE UNITED NATIONS</a:t>
            </a:r>
            <a:endParaRPr lang="en-GB" sz="4000" b="1" i="0" u="none" strike="noStrike" kern="1200" cap="none" spc="0" baseline="0">
              <a:solidFill>
                <a:srgbClr val="FFFFFF"/>
              </a:solidFill>
              <a:effectLst>
                <a:outerShdw dist="22860" dir="5400000">
                  <a:srgbClr val="000000"/>
                </a:outerShdw>
              </a:effectLst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t-PT"/>
              <a:t>Cooperation between EU and UN </a:t>
            </a:r>
            <a:endParaRPr lang="en-GB"/>
          </a:p>
        </p:txBody>
      </p:sp>
      <p:sp>
        <p:nvSpPr>
          <p:cNvPr id="3" name="Marcador de Posição de Conteúdo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554571" cy="4483312"/>
          </a:xfrm>
        </p:spPr>
        <p:txBody>
          <a:bodyPr/>
          <a:lstStyle/>
          <a:p>
            <a:pPr lvl="0"/>
            <a:r>
              <a:rPr lang="en-GB"/>
              <a:t>Over the years the EU has established a strong relationship with the UN. Co-operation takes place on a broad range of areas: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development,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climate change,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peace, 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humanitarian assistance in crises,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fighting corruption and crime,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global health,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labour issues and culture.</a:t>
            </a:r>
          </a:p>
          <a:p>
            <a:pPr marL="0" lvl="1" indent="0">
              <a:buNone/>
            </a:pPr>
            <a:endParaRPr lang="en-GB"/>
          </a:p>
          <a:p>
            <a:pPr lvl="0"/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839419" y="332658"/>
            <a:ext cx="10572000" cy="1397632"/>
          </a:xfrm>
        </p:spPr>
        <p:txBody>
          <a:bodyPr/>
          <a:lstStyle/>
          <a:p>
            <a:pPr lvl="0"/>
            <a:r>
              <a:rPr lang="pt-PT"/>
              <a:t>Which projects do the EU and the UN have in common?</a:t>
            </a:r>
          </a:p>
        </p:txBody>
      </p:sp>
      <p:sp>
        <p:nvSpPr>
          <p:cNvPr id="3" name="Marcador de Posição de Conteúd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GB"/>
          </a:p>
          <a:p>
            <a:pPr lvl="0"/>
            <a:r>
              <a:rPr lang="en-GB"/>
              <a:t>The EU has played an important role in developing and implementing UN Conventions and Protocols and has taken an active part in UN global conferences such as: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the </a:t>
            </a:r>
            <a:r>
              <a:rPr lang="en-GB">
                <a:solidFill>
                  <a:srgbClr val="44FFF5"/>
                </a:solidFill>
              </a:rPr>
              <a:t>World Summit on Information Society </a:t>
            </a:r>
            <a:endParaRPr lang="en-GB"/>
          </a:p>
          <a:p>
            <a:pPr lvl="1">
              <a:buFont typeface="Wingdings" pitchFamily="2"/>
              <a:buChar char="Ø"/>
            </a:pPr>
            <a:r>
              <a:rPr lang="en-GB"/>
              <a:t>the </a:t>
            </a:r>
            <a:r>
              <a:rPr lang="en-GB">
                <a:solidFill>
                  <a:srgbClr val="44FFF5"/>
                </a:solidFill>
              </a:rPr>
              <a:t>Kobe Disaster Reduction Conference </a:t>
            </a:r>
          </a:p>
          <a:p>
            <a:pPr lvl="1">
              <a:buFont typeface="Wingdings" pitchFamily="2"/>
              <a:buChar char="Ø"/>
            </a:pPr>
            <a:r>
              <a:rPr lang="en-GB">
                <a:solidFill>
                  <a:srgbClr val="44FFF5"/>
                </a:solidFill>
              </a:rPr>
              <a:t>The Millennium Project </a:t>
            </a:r>
            <a:endParaRPr lang="en-GB"/>
          </a:p>
        </p:txBody>
      </p:sp>
      <p:sp>
        <p:nvSpPr>
          <p:cNvPr id="4" name="Seta para baixo 4"/>
          <p:cNvSpPr/>
          <p:nvPr/>
        </p:nvSpPr>
        <p:spPr>
          <a:xfrm>
            <a:off x="1996702" y="5229197"/>
            <a:ext cx="1007394" cy="1433596"/>
          </a:xfrm>
          <a:custGeom>
            <a:avLst>
              <a:gd name="f0" fmla="val 1401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+- f8 0 f7"/>
              <a:gd name="f15" fmla="pin 0 f1 10800"/>
              <a:gd name="f16" fmla="pin 0 f0 21600"/>
              <a:gd name="f17" fmla="*/ f10 f2 1"/>
              <a:gd name="f18" fmla="*/ f11 f2 1"/>
              <a:gd name="f19" fmla="val f15"/>
              <a:gd name="f20" fmla="val f16"/>
              <a:gd name="f21" fmla="*/ f14 1 21600"/>
              <a:gd name="f22" fmla="*/ f15 f12 1"/>
              <a:gd name="f23" fmla="*/ f16 f13 1"/>
              <a:gd name="f24" fmla="*/ f17 1 f4"/>
              <a:gd name="f25" fmla="*/ f18 1 f4"/>
              <a:gd name="f26" fmla="+- 21600 0 f19"/>
              <a:gd name="f27" fmla="+- 21600 0 f20"/>
              <a:gd name="f28" fmla="*/ 0 f21 1"/>
              <a:gd name="f29" fmla="*/ 21600 f21 1"/>
              <a:gd name="f30" fmla="*/ f19 f12 1"/>
              <a:gd name="f31" fmla="*/ f20 f13 1"/>
              <a:gd name="f32" fmla="+- f24 0 f3"/>
              <a:gd name="f33" fmla="+- f25 0 f3"/>
              <a:gd name="f34" fmla="*/ f27 f19 1"/>
              <a:gd name="f35" fmla="*/ f28 1 f21"/>
              <a:gd name="f36" fmla="*/ f29 1 f21"/>
              <a:gd name="f37" fmla="*/ f26 f12 1"/>
              <a:gd name="f38" fmla="*/ f34 1 10800"/>
              <a:gd name="f39" fmla="*/ f35 f13 1"/>
              <a:gd name="f40" fmla="*/ f35 f12 1"/>
              <a:gd name="f41" fmla="*/ f36 f12 1"/>
              <a:gd name="f42" fmla="+- f20 f38 0"/>
              <a:gd name="f43" fmla="*/ f42 f13 1"/>
            </a:gdLst>
            <a:ahLst>
              <a:ahXY gdRefX="f1" minX="f7" maxX="f9" gdRefY="f0" minY="f7" maxY="f8">
                <a:pos x="f22" y="f23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0" y="f31"/>
              </a:cxn>
              <a:cxn ang="f33">
                <a:pos x="f41" y="f31"/>
              </a:cxn>
            </a:cxnLst>
            <a:rect l="f30" t="f39" r="f37" b="f43"/>
            <a:pathLst>
              <a:path w="21600" h="21600">
                <a:moveTo>
                  <a:pt x="f19" y="f7"/>
                </a:moveTo>
                <a:lnTo>
                  <a:pt x="f19" y="f20"/>
                </a:lnTo>
                <a:lnTo>
                  <a:pt x="f7" y="f20"/>
                </a:lnTo>
                <a:lnTo>
                  <a:pt x="f9" y="f8"/>
                </a:lnTo>
                <a:lnTo>
                  <a:pt x="f8" y="f20"/>
                </a:lnTo>
                <a:lnTo>
                  <a:pt x="f26" y="f20"/>
                </a:lnTo>
                <a:lnTo>
                  <a:pt x="f26" y="f7"/>
                </a:lnTo>
                <a:close/>
              </a:path>
            </a:pathLst>
          </a:custGeom>
          <a:solidFill>
            <a:srgbClr val="00C6BB"/>
          </a:solidFill>
          <a:ln w="15873" cap="flat">
            <a:solidFill>
              <a:srgbClr val="009189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t-PT"/>
              <a:t>The Millenium Project</a:t>
            </a:r>
          </a:p>
        </p:txBody>
      </p:sp>
      <p:sp>
        <p:nvSpPr>
          <p:cNvPr id="3" name="Marcador de Posição de Conteúd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en-GB" sz="1800">
                <a:solidFill>
                  <a:srgbClr val="44FFF5"/>
                </a:solidFill>
              </a:rPr>
              <a:t>Goals:</a:t>
            </a: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en-GB" sz="1800">
              <a:solidFill>
                <a:srgbClr val="44FFF5"/>
              </a:solidFill>
            </a:endParaRPr>
          </a:p>
          <a:p>
            <a:pPr marL="342900" lvl="1" indent="-342900"/>
            <a:endParaRPr lang="pt-PT" sz="1800"/>
          </a:p>
        </p:txBody>
      </p:sp>
      <p:sp>
        <p:nvSpPr>
          <p:cNvPr id="4" name="Marcador de Posição de Conteúdo 4"/>
          <p:cNvSpPr txBox="1">
            <a:spLocks noGrp="1"/>
          </p:cNvSpPr>
          <p:nvPr>
            <p:ph idx="2"/>
          </p:nvPr>
        </p:nvSpPr>
        <p:spPr>
          <a:xfrm>
            <a:off x="6187415" y="2594235"/>
            <a:ext cx="5194587" cy="3638763"/>
          </a:xfrm>
        </p:spPr>
        <p:txBody>
          <a:bodyPr/>
          <a:lstStyle/>
          <a:p>
            <a:pPr marL="342900" lvl="1" indent="-342900" algn="just"/>
            <a:r>
              <a:rPr lang="pt-PT"/>
              <a:t>The EU has a very important role in this project. It is the largest donor in the </a:t>
            </a:r>
            <a:r>
              <a:rPr lang="en-GB"/>
              <a:t>area of development assistance and in addition, supports the UN maintaining international peace and security. </a:t>
            </a:r>
          </a:p>
        </p:txBody>
      </p:sp>
      <p:pic>
        <p:nvPicPr>
          <p:cNvPr id="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50555" y="3222464"/>
            <a:ext cx="5054025" cy="249668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>
          <a:xfrm>
            <a:off x="411726" y="307704"/>
            <a:ext cx="11368543" cy="970452"/>
          </a:xfrm>
        </p:spPr>
        <p:txBody>
          <a:bodyPr/>
          <a:lstStyle/>
          <a:p>
            <a:pPr lvl="0"/>
            <a:r>
              <a:rPr lang="en-GB" sz="3800"/>
              <a:t>What is more important about this cooperation</a:t>
            </a:r>
            <a:r>
              <a:rPr lang="pt-PT" sz="3800"/>
              <a:t>?</a:t>
            </a:r>
            <a:endParaRPr lang="en-GB" sz="3800"/>
          </a:p>
        </p:txBody>
      </p:sp>
      <p:sp>
        <p:nvSpPr>
          <p:cNvPr id="3" name="Marcador de Posição de Conteúdo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961562" cy="4302498"/>
          </a:xfrm>
        </p:spPr>
        <p:txBody>
          <a:bodyPr/>
          <a:lstStyle/>
          <a:p>
            <a:pPr lvl="0"/>
            <a:r>
              <a:rPr lang="en-GB"/>
              <a:t>We think that with this cooperation we can</a:t>
            </a:r>
            <a:r>
              <a:rPr lang="pt-PT"/>
              <a:t> </a:t>
            </a:r>
            <a:r>
              <a:rPr lang="en-GB"/>
              <a:t>have</a:t>
            </a:r>
            <a:r>
              <a:rPr lang="pt-PT"/>
              <a:t>: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security; 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peace;</a:t>
            </a:r>
          </a:p>
          <a:p>
            <a:pPr lvl="1">
              <a:buFont typeface="Wingdings" pitchFamily="2"/>
              <a:buChar char="Ø"/>
            </a:pPr>
            <a:r>
              <a:rPr lang="en-GB"/>
              <a:t> stronger economy;</a:t>
            </a:r>
          </a:p>
          <a:p>
            <a:pPr lvl="1">
              <a:buFont typeface="Wingdings" pitchFamily="2"/>
              <a:buChar char="Ø"/>
            </a:pPr>
            <a:r>
              <a:rPr lang="pt-PT"/>
              <a:t>The benefit </a:t>
            </a:r>
            <a:r>
              <a:rPr lang="en-GB"/>
              <a:t>to go abroad to buy and sell what we want;</a:t>
            </a:r>
          </a:p>
          <a:p>
            <a:pPr lvl="1">
              <a:buFont typeface="Wingdings" pitchFamily="2"/>
              <a:buChar char="Ø"/>
            </a:pPr>
            <a:r>
              <a:rPr lang="pt-PT"/>
              <a:t>A better </a:t>
            </a:r>
            <a:r>
              <a:rPr lang="en-GB"/>
              <a:t>fight against crime;</a:t>
            </a:r>
          </a:p>
          <a:p>
            <a:pPr lvl="1">
              <a:buFont typeface="Wingdings" pitchFamily="2"/>
              <a:buChar char="Ø"/>
            </a:pPr>
            <a:r>
              <a:rPr lang="pt-PT"/>
              <a:t>Help from UN in case of war;</a:t>
            </a:r>
          </a:p>
          <a:p>
            <a:pPr lvl="1">
              <a:buFont typeface="Wingdings" pitchFamily="2"/>
              <a:buChar char="Ø"/>
            </a:pPr>
            <a:r>
              <a:rPr lang="pt-PT"/>
              <a:t>A bigger development in poor countries.</a:t>
            </a:r>
            <a:endParaRPr lang="en-GB"/>
          </a:p>
          <a:p>
            <a:pPr lvl="1">
              <a:buFont typeface="Wingdings" pitchFamily="2"/>
              <a:buChar char="Ø"/>
            </a:pPr>
            <a:endParaRPr lang="en-GB"/>
          </a:p>
          <a:p>
            <a:pPr marL="0" lvl="0" indent="0">
              <a:buNone/>
            </a:pPr>
            <a:r>
              <a:rPr lang="en-GB" b="1" u="sng"/>
              <a:t>Critic:</a:t>
            </a:r>
            <a:r>
              <a:rPr lang="en-GB" b="1"/>
              <a:t> </a:t>
            </a:r>
            <a:r>
              <a:rPr lang="en-GB"/>
              <a:t>The least developed countries (LDCs) are at a disadvantage against the more developed.</a:t>
            </a:r>
          </a:p>
          <a:p>
            <a:pPr marL="0" lvl="0" indent="0">
              <a:buNone/>
            </a:pPr>
            <a:r>
              <a:rPr lang="pt-PT"/>
              <a:t>Some countries do</a:t>
            </a:r>
            <a:r>
              <a:rPr lang="en-GB"/>
              <a:t>es</a:t>
            </a:r>
            <a:r>
              <a:rPr lang="pt-PT"/>
              <a:t>’t feel</a:t>
            </a:r>
            <a:r>
              <a:rPr lang="en-GB"/>
              <a:t> the help from UN.</a:t>
            </a:r>
          </a:p>
          <a:p>
            <a:pPr marL="0" lvl="0" indent="0">
              <a:buNone/>
            </a:pPr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EU plan to reform UN </a:t>
            </a:r>
          </a:p>
        </p:txBody>
      </p:sp>
      <p:sp>
        <p:nvSpPr>
          <p:cNvPr id="3" name="Marcador de Posição de Conteúdo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b="1" u="sng"/>
              <a:t>Security council:</a:t>
            </a:r>
            <a:r>
              <a:rPr lang="pt-PT"/>
              <a:t> change the permanente membership of the UN Security Council, which reflects the power structure of the world as it was in 1945.</a:t>
            </a:r>
          </a:p>
          <a:p>
            <a:pPr lvl="0"/>
            <a:r>
              <a:rPr lang="pt-PT" b="1" u="sng"/>
              <a:t>UN Secretariat Transparency</a:t>
            </a:r>
            <a:r>
              <a:rPr lang="pt-PT"/>
              <a:t>: make the UN administration more transparent, more accountable, and more efficient, including direct elections of the Secretary-</a:t>
            </a:r>
            <a:r>
              <a:rPr lang="en-GB"/>
              <a:t>General by the people. Make more use of Asia, Africa and other so</a:t>
            </a:r>
            <a:r>
              <a:rPr lang="pt-PT"/>
              <a:t>-</a:t>
            </a:r>
            <a:r>
              <a:rPr lang="en-GB"/>
              <a:t>called less developed regions that now offer a large pool of talented, skilled, and highly motivated professionals. </a:t>
            </a:r>
          </a:p>
          <a:p>
            <a:pPr lvl="0"/>
            <a:r>
              <a:rPr lang="en-GB" b="1" u="sng"/>
              <a:t>Democracy</a:t>
            </a:r>
            <a:r>
              <a:rPr lang="pt-PT"/>
              <a:t>: the UN needs to become a “</a:t>
            </a:r>
            <a:r>
              <a:rPr lang="en-GB"/>
              <a:t>more democratic</a:t>
            </a:r>
            <a:r>
              <a:rPr lang="pt-PT"/>
              <a:t>”, and a key institution of a world democracy.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Citaç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385</Words>
  <Application>Microsoft Office PowerPoint</Application>
  <PresentationFormat>Ecran lat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2</vt:lpstr>
      <vt:lpstr>Citação</vt:lpstr>
      <vt:lpstr>Prezentare PowerPoint</vt:lpstr>
      <vt:lpstr>Cooperation between EU and UN </vt:lpstr>
      <vt:lpstr>Which projects do the EU and the UN have in common?</vt:lpstr>
      <vt:lpstr>The Millenium Project</vt:lpstr>
      <vt:lpstr>What is more important about this cooperation?</vt:lpstr>
      <vt:lpstr>EU plan to reform UN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Catarina vilas</dc:creator>
  <cp:lastModifiedBy>Cont Microsoft</cp:lastModifiedBy>
  <cp:revision>15</cp:revision>
  <dcterms:created xsi:type="dcterms:W3CDTF">2014-05-20T21:38:22Z</dcterms:created>
  <dcterms:modified xsi:type="dcterms:W3CDTF">2014-05-28T06:40:13Z</dcterms:modified>
</cp:coreProperties>
</file>